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7" r:id="rId2"/>
    <p:sldId id="258" r:id="rId3"/>
    <p:sldId id="260" r:id="rId4"/>
    <p:sldId id="261" r:id="rId5"/>
    <p:sldId id="262" r:id="rId6"/>
    <p:sldId id="263" r:id="rId7"/>
    <p:sldId id="275" r:id="rId8"/>
    <p:sldId id="277" r:id="rId9"/>
    <p:sldId id="268" r:id="rId10"/>
    <p:sldId id="266" r:id="rId11"/>
    <p:sldId id="264" r:id="rId12"/>
    <p:sldId id="259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63" d="100"/>
          <a:sy n="63" d="100"/>
        </p:scale>
        <p:origin x="-7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CD91-33EE-4179-839B-EF3D84C49AFC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A313B-9535-4FA3-8386-DC4C8F887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90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3351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06.06.2024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685800" y="914400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288" y="1728788"/>
            <a:ext cx="6470650" cy="2173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851275" y="4437063"/>
            <a:ext cx="5029200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FF"/>
                </a:solidFill>
                <a:latin typeface="Times New Roman" pitchFamily="18" charset="0"/>
              </a:rPr>
              <a:t>Мордашова  Елена Ивановна,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FFFF"/>
                </a:solidFill>
                <a:latin typeface="Times New Roman" pitchFamily="18" charset="0"/>
              </a:rPr>
              <a:t>руководитель РМО «Работа с детьми ОВЗ (интеллектуальные нарушения)»</a:t>
            </a:r>
          </a:p>
        </p:txBody>
      </p:sp>
      <p:sp>
        <p:nvSpPr>
          <p:cNvPr id="2055" name="WordArt 6"/>
          <p:cNvSpPr>
            <a:spLocks noChangeArrowheads="1" noChangeShapeType="1" noTextEdit="1"/>
          </p:cNvSpPr>
          <p:nvPr/>
        </p:nvSpPr>
        <p:spPr bwMode="auto">
          <a:xfrm>
            <a:off x="1259632" y="1524000"/>
            <a:ext cx="7350968" cy="2553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Анализ работы методического центра</a:t>
            </a:r>
          </a:p>
          <a:p>
            <a:pPr algn="ctr"/>
            <a:r>
              <a:rPr lang="ru-RU" sz="3600" b="1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"Работа с детьми ОВЗ (интеллектуальные нарушения)"</a:t>
            </a:r>
          </a:p>
          <a:p>
            <a:pPr algn="ctr"/>
            <a:r>
              <a:rPr lang="ru-RU" sz="3600" b="1" kern="10" dirty="0" smtClean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2023 </a:t>
            </a:r>
            <a:r>
              <a:rPr lang="ru-RU" sz="3600" b="1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lang="ru-RU" sz="3600" b="1" kern="10" dirty="0" smtClean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2024 учебный год </a:t>
            </a:r>
            <a:endParaRPr lang="ru-RU" sz="3600" b="1" kern="10" dirty="0">
              <a:ln w="9360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1520" y="260648"/>
            <a:ext cx="29019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учителей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ШМЦ в конкурсах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Выставка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«В кольце творчества»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рамках проведения фестиваля-конкурса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«Русь мастеровая» 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г.  Канск, МБОУ СОШ № 21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User\Downloads\IMG-55c00a067b4af2c8f5b3d98c0823402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5976"/>
            <a:ext cx="4716016" cy="6812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123728" y="0"/>
            <a:ext cx="4873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Предметная неделя для учащихся с ОВЗ</a:t>
            </a:r>
            <a:endParaRPr kumimoji="0" lang="ru-RU" altLang="zh-CN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620688"/>
          <a:ext cx="8496944" cy="4883573"/>
        </p:xfrm>
        <a:graphic>
          <a:graphicData uri="http://schemas.openxmlformats.org/drawingml/2006/table">
            <a:tbl>
              <a:tblPr/>
              <a:tblGrid>
                <a:gridCol w="1433633"/>
                <a:gridCol w="5116560"/>
                <a:gridCol w="1946751"/>
              </a:tblGrid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Дата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Наименование мероприятия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Ответственные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13 ноября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1.Открытие </a:t>
                      </a:r>
                      <a:r>
                        <a:rPr lang="ru-RU" sz="1200" spc="-15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предметной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недели в филиале. </a:t>
                      </a:r>
                      <a:r>
                        <a:rPr lang="ru-RU" sz="1200" spc="-15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Торжественная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линейка 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2. Викторина по биологии «Путешествие в мир животных и растений».  Ребусы по биологии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3. Акция «Синичкин день»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Мордашова  Е. И.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Мордашова Е. И.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Червова С. И.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14 ноября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Игра-путешествие «Весёлая математика» 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Конкурс по технологии «Мастера своего дела» 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Урок безопасности «Осторожно дорога! Правила поведения на дороге»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Конкурс  «Думаем, сравниваем, размышляем» 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Мордашова Е. И</a:t>
                      </a:r>
                      <a:r>
                        <a:rPr lang="en-US" sz="1200">
                          <a:latin typeface="Times New Roman"/>
                          <a:ea typeface="Calibri"/>
                          <a:cs typeface="Calibri"/>
                        </a:rPr>
                        <a:t>/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Мордашов А. И.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Тюлькова А. Н.</a:t>
                      </a: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 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Гулькин С. И.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Мордашова Е. И.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15 ноября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Конкурс по ОСЖ «Кулинарный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батл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»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Видеоэкскурсия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 по Красноярскому краю «озеро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Виви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», «Заповедник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Ергаки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Тюлькова А. Н.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Рогова О. С. 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16 ноября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Урок безопасности «Осторожно дорога! Правила поведения на дороге»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Разгадывание географических ребусов. География в загадках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Гулькин С. И. 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Рогова О. С.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17 ноября</a:t>
                      </a:r>
                      <a:endParaRPr lang="ru-RU" sz="12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 Спортивный конкурс «Зимние забавы»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Квест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 «Знаем, умеем, делаем!»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3.Закрытие </a:t>
                      </a:r>
                      <a:r>
                        <a:rPr lang="ru-RU" sz="1200" spc="-15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предметной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недели в филиале. </a:t>
                      </a:r>
                      <a:r>
                        <a:rPr lang="ru-RU" sz="1200" spc="-15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Торжественная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линейка. Подведение итогов, награждение победителей 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Томашевский Н. А.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Мордашова Е. И.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Мордашов А. И.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Тюлькова А. Н.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Calibri"/>
                        </a:rPr>
                        <a:t>Червова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Calibri"/>
                        </a:rPr>
                        <a:t> С. И.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Мордашова Е. И.,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учителя МЦ</a:t>
                      </a:r>
                      <a:endParaRPr lang="ru-RU" sz="12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-46476" y="332656"/>
            <a:ext cx="920476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</a:rPr>
              <a:t>Участие в краевой акции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</a:rPr>
              <a:t> «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</a:rPr>
              <a:t>Три П: Понимаем. Принимаем. Помогаем»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836712"/>
            <a:ext cx="8413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Мероприятия  акции Три П: Понимаем, Принимаем, Помогаем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-22612" y="1268760"/>
            <a:ext cx="9166612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Школьная олимпиада по ОСЖ.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2.Муниципальная олимпиада по ОСЖ.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3.Тематическая линейка, посвящённая Международному дню инвалидов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4.Викторина «А знаете ли вы людей с ограниченными возможностями здоровья, которые стали известны?».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5.Классные часы «Мы разные, но мы едины».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6.Предметная неделя для учащихся с ОВЗ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.Акция «Синичкин день».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Спортивное соревнование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«Весёлые старты».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Викторина по географии «Юные знатоки географии».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Игра-путешествие «Весёлая математика».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Литературная викторина «По страницам прочитанных книг».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Школьный этап конкурса профессиональных компетенций «Лучший по профессии»: столярное дело, швейное дело.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Урок-путешествие «Чудесный мир природы».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Викторина «Путешествие в мир животных и растений».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Кулинарный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батл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«Винегрет».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Квест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«Умники и умницы».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7.Кружковые занятия «Рукодельницы школьного музея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века».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8.Мастер-класс «Новогодние игрушки»  (совместно с библиотекой Дома культуры с. Бражное).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9.Муниципальное спортивное мероприятие «Зимние забавы».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оператор расписания\Downloads\bvEJPFZL7GQ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276872"/>
            <a:ext cx="1282452" cy="13407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3175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475656" y="0"/>
            <a:ext cx="6599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Обобщение и  распространение педагогического опыта</a:t>
            </a:r>
            <a:endParaRPr kumimoji="0" lang="ru-RU" altLang="zh-CN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1052736"/>
          <a:ext cx="5688632" cy="4208310"/>
        </p:xfrm>
        <a:graphic>
          <a:graphicData uri="http://schemas.openxmlformats.org/drawingml/2006/table">
            <a:tbl>
              <a:tblPr/>
              <a:tblGrid>
                <a:gridCol w="316233"/>
                <a:gridCol w="3838020"/>
                <a:gridCol w="1534379"/>
              </a:tblGrid>
              <a:tr h="301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Times New Roman"/>
                          <a:ea typeface="Calibri"/>
                          <a:cs typeface="Calibri"/>
                        </a:rPr>
                        <a:t>№ </a:t>
                      </a:r>
                      <a:r>
                        <a:rPr lang="ru-RU" sz="900" b="1" i="1" dirty="0" err="1">
                          <a:latin typeface="Times New Roman"/>
                          <a:ea typeface="Calibri"/>
                          <a:cs typeface="Calibri"/>
                        </a:rPr>
                        <a:t>п</a:t>
                      </a:r>
                      <a:r>
                        <a:rPr lang="ru-RU" sz="900" b="1" i="1" dirty="0">
                          <a:latin typeface="Times New Roman"/>
                          <a:ea typeface="Calibri"/>
                          <a:cs typeface="Calibri"/>
                        </a:rPr>
                        <a:t>/</a:t>
                      </a:r>
                      <a:r>
                        <a:rPr lang="ru-RU" sz="900" b="1" i="1" dirty="0" err="1">
                          <a:latin typeface="Times New Roman"/>
                          <a:ea typeface="Calibri"/>
                          <a:cs typeface="Calibri"/>
                        </a:rPr>
                        <a:t>п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Times New Roman"/>
                          <a:ea typeface="Calibri"/>
                          <a:cs typeface="Calibri"/>
                        </a:rPr>
                        <a:t>Тема выступления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Times New Roman"/>
                          <a:ea typeface="Calibri"/>
                          <a:cs typeface="Calibri"/>
                        </a:rPr>
                        <a:t>Ответственный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1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Calibri"/>
                        </a:rPr>
                        <a:t>Опыт: «</a:t>
                      </a:r>
                      <a:r>
                        <a:rPr lang="ru-RU" sz="900" b="1" dirty="0">
                          <a:latin typeface="Times New Roman"/>
                          <a:ea typeface="Calibri"/>
                          <a:cs typeface="Calibri"/>
                        </a:rPr>
                        <a:t>Инклюзивное образовательное пространство школы для создания условий формирования жизненных компетенций обучающихся с интеллектуальными нарушениями в урочной и внеурочной деятельности в условиях реализации ФГОС»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Лебедева Валентина   Ивановна,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директор МБОУ «Браженская СОШ»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1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Calibri"/>
                        </a:rPr>
                        <a:t>Мастер-класс </a:t>
                      </a:r>
                      <a:r>
                        <a:rPr lang="ru-RU" sz="900" b="1" dirty="0">
                          <a:latin typeface="Times New Roman"/>
                          <a:ea typeface="Calibri"/>
                          <a:cs typeface="Calibri"/>
                        </a:rPr>
                        <a:t>«Современные игровые технологии как средство развития функциональной грамотности обучающихся с интеллектуальными нарушениями»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latin typeface="Times New Roman"/>
                          <a:ea typeface="Calibri"/>
                          <a:cs typeface="Calibri"/>
                        </a:rPr>
                        <a:t>Методическая идея: </a:t>
                      </a:r>
                      <a:r>
                        <a:rPr lang="ru-RU" sz="900" i="1" dirty="0">
                          <a:latin typeface="Times New Roman"/>
                          <a:ea typeface="Calibri"/>
                          <a:cs typeface="Calibri"/>
                        </a:rPr>
                        <a:t>современные игровые технологии как эффективное средство для формирования функциональной грамотности при организации коррекционной учителем-дефектологом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Мордашова Елена Ивановна,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учитель-дефектолог 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МБОУ «Браженская СОШ»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Мастер-класс </a:t>
                      </a: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«Применение прозрачного мольберта в коррекционно-развивающей работе учителя-логопеда»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Методическая идея: </a:t>
                      </a:r>
                      <a:r>
                        <a:rPr lang="ru-RU" sz="900" i="1">
                          <a:latin typeface="Times New Roman"/>
                          <a:ea typeface="Calibri"/>
                          <a:cs typeface="Calibri"/>
                        </a:rPr>
                        <a:t>прозрачный мольберт как эффективное средство для развития речи обучающихся с ОВЗ на логопедических занятиях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Силина Ольга Владимировна, 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учитель-логопед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МБОУ «Браженская СОШ»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0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Опыт: </a:t>
                      </a: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«Инклюзивное воспитательное пространство школы для формирования жизненных компетенций обучающихся с интеллектуальными нарушениями во неурочной деятельности в условиях реализации ФГОС</a:t>
                      </a: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»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З.В. Жиганова, 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заместитель директора по воспитательной работе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МБОУ «Браженская СОШ»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 </a:t>
                      </a:r>
                      <a:r>
                        <a:rPr lang="ru-RU" sz="900">
                          <a:latin typeface="Times New Roman"/>
                          <a:ea typeface="Calibri"/>
                          <a:cs typeface="Calibri"/>
                        </a:rPr>
                        <a:t>Презентация опыта </a:t>
                      </a:r>
                      <a:r>
                        <a:rPr lang="ru-RU" sz="900" b="1">
                          <a:latin typeface="Times New Roman"/>
                          <a:ea typeface="Calibri"/>
                          <a:cs typeface="Calibri"/>
                        </a:rPr>
                        <a:t>«Наставничество как способ социальной адаптации обучающихся с ОВЗ в рамках  организации воспитательной работы»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Times New Roman"/>
                          <a:ea typeface="Calibri"/>
                          <a:cs typeface="Calibri"/>
                        </a:rPr>
                        <a:t>Методическая идея:</a:t>
                      </a:r>
                      <a:r>
                        <a:rPr lang="ru-RU" sz="900" i="1">
                          <a:latin typeface="Times New Roman"/>
                          <a:ea typeface="Calibri"/>
                          <a:cs typeface="Calibri"/>
                        </a:rPr>
                        <a:t> наставничество как эффективный способ организации работы классного руководителя в условиях многокомплектности для успешной социализации детей с интеллектуальными нарушениями в образовательном учреждении</a:t>
                      </a:r>
                      <a:endParaRPr lang="ru-RU" sz="9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latin typeface="Times New Roman"/>
                          <a:ea typeface="Calibri"/>
                          <a:cs typeface="Calibri"/>
                        </a:rPr>
                        <a:t>Червова</a:t>
                      </a:r>
                      <a:r>
                        <a:rPr lang="ru-RU" sz="900" b="1" dirty="0">
                          <a:latin typeface="Times New Roman"/>
                          <a:ea typeface="Calibri"/>
                          <a:cs typeface="Calibri"/>
                        </a:rPr>
                        <a:t> Светлана Ивановна,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Calibri"/>
                        </a:rPr>
                        <a:t>классный руководитель класса-комплекта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Calibri"/>
                        </a:rPr>
                        <a:t>МБОУ «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Calibri"/>
                        </a:rPr>
                        <a:t>Браженская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Calibri"/>
                        </a:rPr>
                        <a:t> СОШ»</a:t>
                      </a:r>
                      <a:endParaRPr lang="ru-RU" sz="9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58899" marR="588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7016" y="260648"/>
            <a:ext cx="885698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Методическая площадка по сопровождение учителей, работающих с детьми с ОВЗ </a:t>
            </a:r>
            <a:r>
              <a:rPr kumimoji="0" lang="ru-RU" altLang="zh-CN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теме</a:t>
            </a:r>
            <a:r>
              <a:rPr kumimoji="0" lang="ru-RU" altLang="zh-CN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«Формирование жизненных компетенций у детей </a:t>
            </a:r>
            <a:r>
              <a:rPr kumimoji="0" lang="ru-RU" altLang="zh-CN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ОВЗ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условиях реа</a:t>
            </a:r>
            <a:r>
              <a:rPr lang="ru-RU" altLang="zh-CN" sz="16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лизации ФГОС»</a:t>
            </a:r>
            <a:endParaRPr kumimoji="0" lang="ru-RU" altLang="zh-CN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МО\2023-2024\фото\20240517_095723.jpg"/>
          <p:cNvPicPr>
            <a:picLocks noChangeAspect="1" noChangeArrowheads="1"/>
          </p:cNvPicPr>
          <p:nvPr/>
        </p:nvPicPr>
        <p:blipFill>
          <a:blip r:embed="rId2" cstate="print"/>
          <a:srcRect t="31437" r="-2694" b="26123"/>
          <a:stretch>
            <a:fillRect/>
          </a:stretch>
        </p:blipFill>
        <p:spPr bwMode="auto">
          <a:xfrm>
            <a:off x="5795986" y="5013176"/>
            <a:ext cx="3348014" cy="1844824"/>
          </a:xfrm>
          <a:prstGeom prst="rect">
            <a:avLst/>
          </a:prstGeom>
          <a:noFill/>
        </p:spPr>
      </p:pic>
      <p:pic>
        <p:nvPicPr>
          <p:cNvPr id="2051" name="Picture 3" descr="E:\МО\2023-2024\фото\20240517_095959.jpg"/>
          <p:cNvPicPr>
            <a:picLocks noChangeAspect="1" noChangeArrowheads="1"/>
          </p:cNvPicPr>
          <p:nvPr/>
        </p:nvPicPr>
        <p:blipFill>
          <a:blip r:embed="rId3" cstate="print"/>
          <a:srcRect l="32129" t="-5468"/>
          <a:stretch>
            <a:fillRect/>
          </a:stretch>
        </p:blipFill>
        <p:spPr bwMode="auto">
          <a:xfrm rot="5400000">
            <a:off x="6313376" y="1124490"/>
            <a:ext cx="2614346" cy="3046902"/>
          </a:xfrm>
          <a:prstGeom prst="rect">
            <a:avLst/>
          </a:prstGeom>
          <a:noFill/>
        </p:spPr>
      </p:pic>
      <p:pic>
        <p:nvPicPr>
          <p:cNvPr id="7" name="Рисунок 6" descr="C:\Users\оператор расписания\Downloads\bvEJPFZL7GQ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50404" cy="98072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31750"/>
          </a:effectLst>
        </p:spPr>
      </p:pic>
      <p:pic>
        <p:nvPicPr>
          <p:cNvPr id="2052" name="Picture 4" descr="E:\МО\2023-2024\фото\20240517_103250.jpg"/>
          <p:cNvPicPr>
            <a:picLocks noChangeAspect="1" noChangeArrowheads="1"/>
          </p:cNvPicPr>
          <p:nvPr/>
        </p:nvPicPr>
        <p:blipFill>
          <a:blip r:embed="rId5" cstate="print"/>
          <a:srcRect t="35300" r="5201"/>
          <a:stretch>
            <a:fillRect/>
          </a:stretch>
        </p:blipFill>
        <p:spPr bwMode="auto">
          <a:xfrm>
            <a:off x="1619672" y="5333402"/>
            <a:ext cx="1675402" cy="1524598"/>
          </a:xfrm>
          <a:prstGeom prst="rect">
            <a:avLst/>
          </a:prstGeom>
          <a:noFill/>
        </p:spPr>
      </p:pic>
      <p:pic>
        <p:nvPicPr>
          <p:cNvPr id="2053" name="Picture 5" descr="E:\МО\2023-2024\фото\20240517_103856.jpg"/>
          <p:cNvPicPr>
            <a:picLocks noChangeAspect="1" noChangeArrowheads="1"/>
          </p:cNvPicPr>
          <p:nvPr/>
        </p:nvPicPr>
        <p:blipFill>
          <a:blip r:embed="rId6" cstate="print"/>
          <a:srcRect t="42650" r="2401" b="3801"/>
          <a:stretch>
            <a:fillRect/>
          </a:stretch>
        </p:blipFill>
        <p:spPr bwMode="auto">
          <a:xfrm>
            <a:off x="3491880" y="5277672"/>
            <a:ext cx="2160240" cy="158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15313" y="260648"/>
            <a:ext cx="2175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Наши праздники</a:t>
            </a:r>
            <a:endParaRPr kumimoji="0" lang="ru-RU" altLang="zh-CN" sz="20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sun9-76.userapi.com/impg/wGEXI6j-zQadlVcIFs4hV5PWmMtY56OIeD85hQ/1y8KPoca_Xk.jpg?size=1280x960&amp;quality=95&amp;sign=b437c64042c9c8655d95da92ac248075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41037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https://sun9-57.userapi.com/impg/icvwPY7y2QNb-Pk89EbiFhY_ldRVfmYuuYXVSQ/7b7QqoGGWtg.jpg?size=454x807&amp;quality=95&amp;sign=ebdf2d6d689bdeeddb4fdc3d70fbde16&amp;c_uniq_tag=29sZl9h2BU72xTWiyfD9htne68Y523vxLwR_W0E7sjs&amp;type=album"/>
          <p:cNvPicPr>
            <a:picLocks noChangeAspect="1" noChangeArrowheads="1"/>
          </p:cNvPicPr>
          <p:nvPr/>
        </p:nvPicPr>
        <p:blipFill>
          <a:blip r:embed="rId3" cstate="print"/>
          <a:srcRect t="27637" r="-3424" b="22906"/>
          <a:stretch>
            <a:fillRect/>
          </a:stretch>
        </p:blipFill>
        <p:spPr bwMode="auto">
          <a:xfrm>
            <a:off x="4932040" y="725100"/>
            <a:ext cx="3774066" cy="3207956"/>
          </a:xfrm>
          <a:prstGeom prst="rect">
            <a:avLst/>
          </a:prstGeom>
          <a:noFill/>
        </p:spPr>
      </p:pic>
      <p:pic>
        <p:nvPicPr>
          <p:cNvPr id="4098" name="Picture 2" descr="E:\МО\2023-2024\фото\IMG-20240527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4305895" cy="2420888"/>
          </a:xfrm>
          <a:prstGeom prst="rect">
            <a:avLst/>
          </a:prstGeom>
          <a:noFill/>
        </p:spPr>
      </p:pic>
      <p:pic>
        <p:nvPicPr>
          <p:cNvPr id="6" name="Picture 4" descr="https://sun9-43.userapi.com/impg/XMEdv6t4Z0g6uD0VAQfB1wRcMVvgq4PlJo7DLg/mL_k38EkJMQ.jpg?size=807x605&amp;quality=95&amp;sign=00065eca2152db932c308df588429223&amp;c_uniq_tag=ryLX47GhoZms87OPBi4fPNLNfMd_GXnFgA4pgrDxQS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05064"/>
            <a:ext cx="3654227" cy="2739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sun9-80.userapi.com/impg/MkwuPD1H76DlmcSF6_7T7h_uzhFOJDgZuDPVmg/UxdQTByOi1k.jpg?size=713x835&amp;quality=95&amp;sign=c8dd0ddc941171f92e5b487e895aa4f5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2538164" cy="261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59.userapi.com/impg/2nnLReNq9F-Kc18uCxys2Nwt9xaWNUY96luqoQ/hlnfcJ5HOJY.jpg?size=1280x576&amp;quality=95&amp;sign=731bc0e16fce09c00171bd49c0f8cf87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07605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un9-79.userapi.com/impg/j7qxEVQFUsiYT39NP8Wedq6m4B98bUWcXAs_bg/vlTGDREWpPk.jpg?size=1280x960&amp;quality=95&amp;sign=126cf2bff08975708b4cd986bcf530c7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492896"/>
            <a:ext cx="38884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s://sun9-36.userapi.com/impg/Ut0vi96vvWdWUdNxWb968xjWWS8ja7LsCVNS4g/715QaD-AGvk.jpg?size=807x605&amp;quality=95&amp;sign=d96c3f6365e88a5bb3ffde812ab34acc&amp;c_uniq_tag=kS8oGIoPxN5XKo_zz1CwiDCFzrf8fL59a4Cg5mgAs6w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649913" cy="2736304"/>
          </a:xfrm>
          <a:prstGeom prst="rect">
            <a:avLst/>
          </a:prstGeom>
          <a:noFill/>
        </p:spPr>
      </p:pic>
      <p:pic>
        <p:nvPicPr>
          <p:cNvPr id="27654" name="Picture 6" descr="https://sun9-34.userapi.com/impg/itQxe71XjpvtPUSdf7Enp0LhFNQQUaxgDRFSBA/iwPm8MToZko.jpg?size=807x454&amp;quality=95&amp;sign=5977e55f8dcdaa2c732fb532dd8b4840&amp;c_uniq_tag=eJMSCNwdUAxR2u4RRFFfN7W81gwYOSeljMCy03sc54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640173"/>
            <a:ext cx="3942259" cy="2217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80.userapi.com/impg/-kh4b6BmoNz-Pq9KVjHZ1rTcVH4AYccj518r4Q/seCm2NXrkSU.jpg?size=810x1080&amp;quality=95&amp;sign=924a313786f715dee4312f8d3f0c13e2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6632"/>
            <a:ext cx="2322140" cy="27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45.userapi.com/impg/GFsy5ScxMXtdxwXA_yqoFdNWxGnF_B8nxbIhdQ/o67Ea1aidsI.jpg?size=1280x963&amp;quality=95&amp;sign=45e320e55a3ed437c797bfe44e019cab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555776" cy="302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9-20.userapi.com/impg/2lo57BrCcNEubZI3bJZGWDr5iX0antxJ1Rt4Ng/l_RN43xkGd0.jpg?size=810x1080&amp;quality=95&amp;sign=5d13688758e5249911975ec25d34bf63&amp;type=album"/>
          <p:cNvPicPr/>
          <p:nvPr/>
        </p:nvPicPr>
        <p:blipFill>
          <a:blip r:embed="rId4" cstate="print"/>
          <a:srcRect r="12" b="20364"/>
          <a:stretch>
            <a:fillRect/>
          </a:stretch>
        </p:blipFill>
        <p:spPr bwMode="auto">
          <a:xfrm>
            <a:off x="0" y="3429000"/>
            <a:ext cx="23397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https://sun9-66.userapi.com/impg/RfbP5IbqBOlrrFfHie0ACRS6MdtEXf6IomRhGw/ComN6hskZ5k.jpg?size=604x807&amp;quality=95&amp;sign=885e4debcad3400f9a4733553db70d3f&amp;c_uniq_tag=CjooHywsGx1JRplTR5LYJN1hzoLqksONTXrFm9wGRh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6632"/>
            <a:ext cx="1885459" cy="2519148"/>
          </a:xfrm>
          <a:prstGeom prst="rect">
            <a:avLst/>
          </a:prstGeom>
          <a:noFill/>
        </p:spPr>
      </p:pic>
      <p:pic>
        <p:nvPicPr>
          <p:cNvPr id="32774" name="Picture 6" descr="https://sun9-41.userapi.com/impg/qCWAUVYPegeoI3bc2nQlp-pwmKBoqmieVdSlIg/BTs5MIvgvZ8.jpg?size=604x807&amp;quality=95&amp;sign=cae73b7493a5d70e32bb37fb0b6bb7d1&amp;c_uniq_tag=goDRk_XxE3SWU-z6FiFSGq83soJrjQjgMSowzxfYubs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6539" y="3429000"/>
            <a:ext cx="2317461" cy="3096344"/>
          </a:xfrm>
          <a:prstGeom prst="rect">
            <a:avLst/>
          </a:prstGeom>
          <a:noFill/>
        </p:spPr>
      </p:pic>
      <p:pic>
        <p:nvPicPr>
          <p:cNvPr id="32778" name="Picture 10" descr="https://sun9-67.userapi.com/impg/tBoZTsvX2eNKxk7npVmMONY4FF-ufi8ur2oe2A/E21iXjCrykw.jpg?size=300x400&amp;quality=95&amp;sign=5e942c5d65c589eadb66d3afa8e2fad0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323170" cy="3097560"/>
          </a:xfrm>
          <a:prstGeom prst="rect">
            <a:avLst/>
          </a:prstGeom>
          <a:noFill/>
        </p:spPr>
      </p:pic>
      <p:pic>
        <p:nvPicPr>
          <p:cNvPr id="10" name="Рисунок 9" descr="https://sun9-31.userapi.com/impg/thizaIAwJ_4BQf-GM4bNwywfMxkyKEwli00XzQ/kzQricBUvCg.jpg?size=1280x963&amp;quality=95&amp;sign=d2dfb98020b0e6f07f3f8c0d6ff4da88&amp;type=album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3356992"/>
            <a:ext cx="36724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8.userapi.com/impg/Ahg55CyFlt0m_-VlrY_gpmJOklAfe7fUmmzIDQ/YKDSabsNPsE.jpg?size=1280x960&amp;quality=95&amp;sign=dc7718d615fe18174a2143c8811a2b91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8641"/>
            <a:ext cx="39239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s://sun9-50.userapi.com/impg/Mmp0F7CEMsfjyPB1MpBOurAMOkYHq_9OAJ5MWw/jAn0QL7B_AU.jpg?size=605x807&amp;quality=95&amp;sign=ad48fdf08b66297b465e28cb1bd4d414&amp;c_uniq_tag=ez6OxIUqE303Hi9wKGLZlBU6O--nlNc9EblV6QqKB7o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3387343" cy="4518324"/>
          </a:xfrm>
          <a:prstGeom prst="rect">
            <a:avLst/>
          </a:prstGeom>
          <a:noFill/>
        </p:spPr>
      </p:pic>
      <p:pic>
        <p:nvPicPr>
          <p:cNvPr id="6" name="Picture 8" descr="https://sun9-42.userapi.com/impg/JtTnC9BQ_8PXqm22SqWfQ_iMRZ9dvJHfzyHUFQ/1cO_89fnrVQ.jpg?size=604x453&amp;quality=95&amp;sign=2da0024746593bbd1a67c76e4ffc1000&amp;c_uniq_tag=L6h-C8_ZfUHY5s4lruJcrIv_2G-jk6Max1X6QueHf6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5076" y="3731306"/>
            <a:ext cx="4168924" cy="3126694"/>
          </a:xfrm>
          <a:prstGeom prst="rect">
            <a:avLst/>
          </a:prstGeom>
          <a:noFill/>
        </p:spPr>
      </p:pic>
      <p:pic>
        <p:nvPicPr>
          <p:cNvPr id="7" name="Picture 2" descr="https://sun9-77.userapi.com/impg/X2U3h7ZEcXkUZ5IeSh6_IL08QgRE21D22CNViw/FbJqkZgSDI0.jpg?size=807x604&amp;quality=95&amp;sign=3b80c65051e563bf9a1a100822b8e62f&amp;c_uniq_tag=5TOytVi3WYJn42-pxnL3-DeowB4iVUCqxTIM37GgWTo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3366195" cy="2519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19.userapi.com/impg/f8GwKj8_xHxDGJCyh6KHe3IdKE_qEVhsvUFoIQ/53QIbpXbvQQ.jpg?size=810x1080&amp;quality=95&amp;sign=70c9ad1ea3329084a2019e55bcf6ca9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2968625" cy="395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11.userapi.com/impg/UWfi8OMlVRQlJItorMGLREgt9XxydYYw2Va_bA/SJEwlzMDxnY.jpg?size=1280x960&amp;quality=95&amp;sign=5f819fb5e757b5b3ec6ae95157434064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46.userapi.com/impg/GvnIoj_1fYVHMp48925qvwFY9fD2rpFarXLbqQ/z--fkdW4zrY.jpg?size=1280x960&amp;quality=95&amp;sign=6e33eac8d47f05f0d8d742e492d640d7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356992"/>
            <a:ext cx="489654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99392"/>
            <a:ext cx="6228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Интеллектуальная игра Звездный час «Наша школа»,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посвящённая 140 летнему юбилею школы  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sun9-56.userapi.com/impg/6pT9J7GKEJM9pGXXvvofyrsQAowQLed9-gST8g/_HD6jllTpbk.jpg?size=604x454&amp;quality=95&amp;sign=e9d072552e532c01b6f8256f878f955f&amp;c_uniq_tag=viPKH6O9qFAToR0NMAQgs11kvWTQRn_cre5kV2YURd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060848" cy="2300704"/>
          </a:xfrm>
          <a:prstGeom prst="rect">
            <a:avLst/>
          </a:prstGeom>
          <a:noFill/>
        </p:spPr>
      </p:pic>
      <p:pic>
        <p:nvPicPr>
          <p:cNvPr id="33796" name="Picture 4" descr="https://sun9-37.userapi.com/impg/YLxOrtF89ATGIYR69DiyXqoZ2eyRXitlyDnrfQ/qRHfMfnieHw.jpg?size=604x454&amp;quality=95&amp;sign=afaffc07c5e9a4a12ee0acbd9664c237&amp;c_uniq_tag=ZHwmsHuRytbzxRK6QzzQXGd55l37cPCZiyk2RcDgMU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1128"/>
            <a:ext cx="2501930" cy="1880590"/>
          </a:xfrm>
          <a:prstGeom prst="rect">
            <a:avLst/>
          </a:prstGeom>
          <a:noFill/>
        </p:spPr>
      </p:pic>
      <p:pic>
        <p:nvPicPr>
          <p:cNvPr id="33798" name="Picture 6" descr="https://sun9-36.userapi.com/impg/lCha1yEtc1MiWYYbvFK1m1IO80c6op9iBjl_Tw/AHm3PsnVkHg.jpg?size=604x454&amp;quality=95&amp;sign=5b36087a229efb31bca5f9f9a30124d9&amp;c_uniq_tag=dVu4NM4pvmXaDPFK8nRvOrSk5Lyc2n9gc1OUslo8Znk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068960"/>
            <a:ext cx="2261220" cy="1699659"/>
          </a:xfrm>
          <a:prstGeom prst="rect">
            <a:avLst/>
          </a:prstGeom>
          <a:noFill/>
        </p:spPr>
      </p:pic>
      <p:pic>
        <p:nvPicPr>
          <p:cNvPr id="6" name="Picture 2" descr="https://sun9-64.userapi.com/impg/OS3VCoET1PSyxtkvxYfqSO2BcEs_OHFcG52PdQ/x_1pUI9zd_s.jpg?size=604x453&amp;quality=95&amp;sign=65145953eaf64fd4c621218622e82868&amp;c_uniq_tag=MZx11bRYOh5I0byTAnNDxJdrsBJKYFPl8wovvuYENCo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340768"/>
            <a:ext cx="3592860" cy="269464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31840" y="692696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Мастер-класс «Георгиевская ленточка»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52.userapi.com/impg/xalHis5L-emK3jI-k0KNNSL6872ZUHJrAXlVSQ/RpRdqpJ_6Ug.jpg?size=604x453&amp;quality=95&amp;sign=8185d04b05e383fa6f4ded10de7bc6c0&amp;c_uniq_tag=WxR6WHpRWkAVUDTXACfCj31S_9xW_d2g1kRuzQP7bXU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55342"/>
            <a:ext cx="3736876" cy="2802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59632" y="116632"/>
            <a:ext cx="7154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Учебные результаты обучающихся</a:t>
            </a:r>
            <a:endParaRPr kumimoji="0" lang="ru-RU" altLang="zh-CN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6" y="3212976"/>
            <a:ext cx="8156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00%  обучающихся освоили АООП для детей с лёгкой умственной отсталостью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307175" y="3717032"/>
            <a:ext cx="7836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 освоения АООП для детей с лёгкой умственной отсталостью –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33%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483768" y="4293096"/>
            <a:ext cx="432048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Ударники: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Дергачёва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Настя (4 класс)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Полякова Катя (5 класс)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Зайцев Данил (7 класс)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Смольникова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Татьяна (8 класс)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Горюшинская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Ксения (9 класс)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Старовойтов Никита (9класс)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Титов Александр (9 класс)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35696" y="2132856"/>
          <a:ext cx="6096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Начало учебного</a:t>
                      </a:r>
                      <a:r>
                        <a:rPr lang="ru-RU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Конец учебного года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51720" y="83671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класса-комплекта:</a:t>
            </a:r>
          </a:p>
          <a:p>
            <a:pPr algn="r"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1, 3, 4 класс-комплект;</a:t>
            </a:r>
          </a:p>
          <a:p>
            <a:pPr algn="r"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5-7 класс-комплект;</a:t>
            </a:r>
          </a:p>
          <a:p>
            <a:pPr algn="r"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8-9 класс-комплект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sun9-32.userapi.com/impg/Fs2Lg-PrgrLn7eWbSTrLn71U4O6OP7D6XoQiSQ/wGW0PRQcuGc.jpg?size=225x400&amp;quality=95&amp;sign=127d4bf7869d9ef70c2e8a7decb769b1&amp;type=album"/>
          <p:cNvPicPr>
            <a:picLocks noChangeAspect="1" noChangeArrowheads="1"/>
          </p:cNvPicPr>
          <p:nvPr/>
        </p:nvPicPr>
        <p:blipFill>
          <a:blip r:embed="rId2" cstate="print"/>
          <a:srcRect t="38971" r="-799"/>
          <a:stretch>
            <a:fillRect/>
          </a:stretch>
        </p:blipFill>
        <p:spPr bwMode="auto">
          <a:xfrm>
            <a:off x="2915816" y="0"/>
            <a:ext cx="5688632" cy="3573016"/>
          </a:xfrm>
          <a:prstGeom prst="rect">
            <a:avLst/>
          </a:prstGeom>
          <a:noFill/>
        </p:spPr>
      </p:pic>
      <p:pic>
        <p:nvPicPr>
          <p:cNvPr id="35846" name="Picture 6" descr="https://sun9-1.userapi.com/impg/4dvaivj5cGcV9skydNERPfxKBRfVZ3cSwOcWHg/s3gb_okEZIk.jpg?size=400x225&amp;quality=95&amp;sign=4d32f630a9b35ca53348b61be385e19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130699"/>
            <a:ext cx="6626313" cy="3727301"/>
          </a:xfrm>
          <a:prstGeom prst="rect">
            <a:avLst/>
          </a:prstGeom>
          <a:noFill/>
        </p:spPr>
      </p:pic>
      <p:pic>
        <p:nvPicPr>
          <p:cNvPr id="35848" name="Picture 8" descr="https://sun9-1.userapi.com/impg/JTyun5wnV9FFbXyeR-YxCsJsehT__cjasedV4g/8WJEGoXJ7aQ.jpg?size=225x400&amp;quality=95&amp;sign=a4f4e811ee1b9396a697ffed3cea358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2386152" cy="4242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О\2023-2024\фото\20240301_101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7643" y="1053916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95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F:\МО\2023-2024\фото\IMG-184247431ddd862b895594fb7740ec5f-V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F:\МО\2023-2024\фото\IMG-184247431ddd862b895594fb7740ec5f-V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F:\МО\2023-2024\фото\IMG-184247431ddd862b895594fb7740ec5f-V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6" y="0"/>
            <a:ext cx="3347864" cy="446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1" r="26433" b="37970"/>
          <a:stretch/>
        </p:blipFill>
        <p:spPr bwMode="auto">
          <a:xfrm>
            <a:off x="-79712" y="3596016"/>
            <a:ext cx="4023530" cy="332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4" descr="F:\МО\2023-2024\фото\IMG-05bbbb51c82b3eb7a3bdef5bbaeb817b-V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8263"/>
            <a:ext cx="3203096" cy="427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31936"/>
            <a:ext cx="3548063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5590"/>
            <a:ext cx="1956103" cy="203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46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331640" y="332656"/>
            <a:ext cx="67249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обучающихся в конкурсах</a:t>
            </a:r>
            <a:endParaRPr kumimoji="0" lang="ru-RU" altLang="zh-CN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124744"/>
            <a:ext cx="3853940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0000FF"/>
                </a:solidFill>
                <a:latin typeface="Times New Roman"/>
                <a:ea typeface="Calibri"/>
                <a:cs typeface="Calibri"/>
              </a:rPr>
              <a:t>Олимпиада по ОСЖ</a:t>
            </a:r>
            <a:endParaRPr lang="ru-RU" sz="3200" dirty="0">
              <a:solidFill>
                <a:srgbClr val="0000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410" y="2420888"/>
            <a:ext cx="5842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/>
                <a:ea typeface="Calibri"/>
              </a:rPr>
              <a:t>Победитель – </a:t>
            </a:r>
            <a:r>
              <a:rPr lang="ru-RU" sz="2000" b="1" i="1" dirty="0" err="1" smtClean="0">
                <a:latin typeface="Times New Roman"/>
                <a:ea typeface="Calibri"/>
              </a:rPr>
              <a:t>Смольникова</a:t>
            </a:r>
            <a:r>
              <a:rPr lang="ru-RU" sz="2000" b="1" i="1" dirty="0" smtClean="0">
                <a:latin typeface="Times New Roman"/>
                <a:ea typeface="Calibri"/>
              </a:rPr>
              <a:t> Таня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3040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/>
                <a:ea typeface="Calibri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Calibri"/>
              </a:rPr>
              <a:t>Муниципальная Конференция для учащихся с ОВЗ «Шаг в будущее»</a:t>
            </a:r>
            <a:endParaRPr lang="ru-RU" sz="2000" dirty="0">
              <a:solidFill>
                <a:srgbClr val="0000FF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620688"/>
          <a:ext cx="8208912" cy="2639045"/>
        </p:xfrm>
        <a:graphic>
          <a:graphicData uri="http://schemas.openxmlformats.org/drawingml/2006/table">
            <a:tbl>
              <a:tblPr/>
              <a:tblGrid>
                <a:gridCol w="356242"/>
                <a:gridCol w="1418297"/>
                <a:gridCol w="567053"/>
                <a:gridCol w="2651802"/>
                <a:gridCol w="1991382"/>
                <a:gridCol w="1224136"/>
              </a:tblGrid>
              <a:tr h="325613">
                <a:tc>
                  <a:txBody>
                    <a:bodyPr/>
                    <a:lstStyle/>
                    <a:p>
                      <a:pPr marR="511810" algn="r">
                        <a:spcAft>
                          <a:spcPts val="0"/>
                        </a:spcAft>
                      </a:pPr>
                      <a:r>
                        <a:rPr lang="x-none" sz="1100" b="1" smtClean="0"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11810" algn="ctr">
                        <a:spcAft>
                          <a:spcPts val="0"/>
                        </a:spcAft>
                      </a:pPr>
                      <a:r>
                        <a:rPr lang="x-none" sz="1100" b="1" smtClean="0">
                          <a:latin typeface="Times New Roman"/>
                          <a:ea typeface="Times New Roman"/>
                        </a:rPr>
                        <a:t>Ф.И</a:t>
                      </a:r>
                      <a:r>
                        <a:rPr lang="ru-RU" sz="1100" b="1" dirty="0" smtClean="0"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x-none" sz="1100" b="1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Calibri"/>
                        </a:rPr>
                        <a:t>Класс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Calibri"/>
                        </a:rPr>
                        <a:t>Название работы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Calibri"/>
                        </a:rPr>
                        <a:t>ФИО руководителя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48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Calibri"/>
                          <a:cs typeface="Calibri"/>
                        </a:rPr>
                        <a:t>Проект по ОСЖ, 5-9 классы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Полякова Екатерина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«Моё любимое лакомство «Мороженое»»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Тюлькова Анна Николаевна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48">
                <a:tc gridSpan="6"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Проекты по технологии, 5-9 классы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Горюшинская Ксения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«Интерьерные корзинки» 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Тюлькова Анна Николаевна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Фирулин Ренат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 Зайцев Данил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«Стульчик для младшего брата»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Мордашов Алесей Иванович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248">
                <a:tc gridSpan="6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x-none" sz="12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 </a:t>
                      </a:r>
                      <a:r>
                        <a:rPr lang="ru-RU" sz="12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реферативных сообщений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Calibri"/>
                        </a:rPr>
                        <a:t>Дергачева Анастасия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Calibri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«Сибирский степной хорёк»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Calibri"/>
                        </a:rPr>
                        <a:t>Червова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 Светлана Ивановна</a:t>
                      </a:r>
                      <a:endParaRPr lang="ru-RU" sz="11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</a:t>
                      </a: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https://sun9-73.userapi.com/impg/mkJL4WmWrh4-eg40FSxM1wEOyeuhllWTBgqicA/uxaE5CL8x98.jpg?size=605x807&amp;quality=95&amp;sign=f192e7ea3d7213d1df76334a6287e233&amp;c_uniq_tag=Z5qPexxdl30OvEhsO2y7Il7klttEmDOtVXzu9H4nwrY&amp;type=album"/>
          <p:cNvPicPr/>
          <p:nvPr/>
        </p:nvPicPr>
        <p:blipFill>
          <a:blip r:embed="rId2" cstate="print"/>
          <a:srcRect t="27167" r="-2465" b="8195"/>
          <a:stretch>
            <a:fillRect/>
          </a:stretch>
        </p:blipFill>
        <p:spPr bwMode="auto">
          <a:xfrm>
            <a:off x="2051720" y="3284984"/>
            <a:ext cx="396044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un9-21.userapi.com/impg/DEwElQw8fFkMOijKkXgPgt6tGeb47I8roi-ZyA/z3DJ9-YMWe4.jpg?size=810x1080&amp;quality=95&amp;sign=8a7e23f53fee79a2c8b52df5b169139f&amp;type=album"/>
          <p:cNvPicPr/>
          <p:nvPr/>
        </p:nvPicPr>
        <p:blipFill>
          <a:blip r:embed="rId3" cstate="print"/>
          <a:srcRect l="6061" t="23637" r="7875"/>
          <a:stretch>
            <a:fillRect/>
          </a:stretch>
        </p:blipFill>
        <p:spPr bwMode="auto">
          <a:xfrm>
            <a:off x="0" y="3789040"/>
            <a:ext cx="1907704" cy="266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80.userapi.com/impg/fV9oVkmJ8wgd7E0nLXo2oW-0OveSfQsyDUHuJA/AUqfdefdI4A.jpg?size=810x1080&amp;quality=95&amp;sign=193e537419b8112337a1d3529b0d6cd3&amp;type=album"/>
          <p:cNvPicPr/>
          <p:nvPr/>
        </p:nvPicPr>
        <p:blipFill>
          <a:blip r:embed="rId4" cstate="print"/>
          <a:srcRect l="9697" t="19092" r="23633" b="905"/>
          <a:stretch>
            <a:fillRect/>
          </a:stretch>
        </p:blipFill>
        <p:spPr bwMode="auto">
          <a:xfrm>
            <a:off x="7127776" y="3905672"/>
            <a:ext cx="20162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sun9-60.userapi.com/impg/VAEU-XZvbiEU98H90AaTgsXkq8mkU9DleEmocw/_d3qlN5_kME.jpg?size=810x1080&amp;quality=95&amp;sign=ce0a3b3a7f50443f6875252393a8210d&amp;type=album"/>
          <p:cNvPicPr/>
          <p:nvPr/>
        </p:nvPicPr>
        <p:blipFill>
          <a:blip r:embed="rId5" cstate="print"/>
          <a:srcRect l="19401" t="17067" r="34741" b="23678"/>
          <a:stretch>
            <a:fillRect/>
          </a:stretch>
        </p:blipFill>
        <p:spPr bwMode="auto">
          <a:xfrm>
            <a:off x="6588224" y="3140968"/>
            <a:ext cx="13681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sun9-35.userapi.com/impg/mxvshgibl6jWT84_v4xQeFeqnQmES1pDgWkG6w/mXRteE5mR5U.jpg?size=810x1080&amp;quality=95&amp;sign=65040d35ce0fd81ac82a037f00c1e3c0&amp;type=album"/>
          <p:cNvPicPr/>
          <p:nvPr/>
        </p:nvPicPr>
        <p:blipFill>
          <a:blip r:embed="rId6" cstate="print"/>
          <a:srcRect l="25334" t="19122" r="38429" b="14011"/>
          <a:stretch>
            <a:fillRect/>
          </a:stretch>
        </p:blipFill>
        <p:spPr bwMode="auto">
          <a:xfrm>
            <a:off x="5652120" y="4730452"/>
            <a:ext cx="1144538" cy="212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27784" y="332656"/>
            <a:ext cx="54012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Конкурс  профессиональных умений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«Лучший по профессии - 2024» </a:t>
            </a:r>
            <a:endParaRPr 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1628800"/>
          <a:ext cx="8461448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0724"/>
                <a:gridCol w="4230724"/>
              </a:tblGrid>
              <a:tr h="367928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Отборочный тур краевого конкурса профессиональных умений </a:t>
                      </a:r>
                    </a:p>
                    <a:p>
                      <a:pPr algn="ctr"/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«Лучший по профессии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2024»</a:t>
                      </a:r>
                    </a:p>
                    <a:p>
                      <a:pPr algn="ctr"/>
                      <a:r>
                        <a:rPr lang="ru-RU" sz="16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14.02.2024 г.  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конкурс профессиональных умений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«Лучший по профессии</a:t>
                      </a:r>
                      <a:r>
                        <a:rPr lang="ru-RU" sz="16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2024»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17.05.2024 г</a:t>
                      </a:r>
                      <a:endParaRPr lang="ru-RU" sz="16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7928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Титов Александр – 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 (Столярное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дело)</a:t>
                      </a:r>
                    </a:p>
                    <a:p>
                      <a:pPr algn="l"/>
                      <a:r>
                        <a:rPr lang="ru-RU" sz="15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Горюшинская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Ксения </a:t>
                      </a:r>
                      <a:r>
                        <a:rPr lang="en-US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 (Швейное дело)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Титов Александр – </a:t>
                      </a:r>
                      <a:r>
                        <a:rPr lang="en-US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 (Столярное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дело)</a:t>
                      </a:r>
                    </a:p>
                    <a:p>
                      <a:pPr algn="l"/>
                      <a:r>
                        <a:rPr lang="ru-RU" sz="15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Горюшинская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Ксения </a:t>
                      </a:r>
                      <a:r>
                        <a:rPr lang="en-US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место (Швейное дело)</a:t>
                      </a:r>
                      <a:endParaRPr 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" name="Picture 4" descr="https://sun9-16.userapi.com/impg/OCLepEQ45zXiwRDRMFH4SZIRU8j5d-un6ArNGA/QVCxSOvAyps.jpg?size=605x807&amp;quality=95&amp;sign=19f9da8f1e68784b75ac5dadd6b765d5&amp;c_uniq_tag=jUiFghiuhz45wHAWEuniXMQHBOZIMLID9Ew7Xc55Qzg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1982713" cy="2644710"/>
          </a:xfrm>
          <a:prstGeom prst="rect">
            <a:avLst/>
          </a:prstGeom>
          <a:noFill/>
        </p:spPr>
      </p:pic>
      <p:pic>
        <p:nvPicPr>
          <p:cNvPr id="4102" name="Picture 6" descr="https://sun9-33.userapi.com/impg/OUZ4SZQdQoZHrPyoXlcssSe3IoJYT9AQ5LZrzA/SIe0Axl3PAQ.jpg?size=720x960&amp;quality=95&amp;sign=c9a01dc8908926d39c5219344513d27c&amp;c_uniq_tag=VedAiq5Ora_eg-WNfXhZTLgw2hSARJLWt7tUNG_dv7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429000"/>
            <a:ext cx="2249488" cy="2999318"/>
          </a:xfrm>
          <a:prstGeom prst="rect">
            <a:avLst/>
          </a:prstGeom>
          <a:noFill/>
        </p:spPr>
      </p:pic>
      <p:pic>
        <p:nvPicPr>
          <p:cNvPr id="4104" name="Picture 8" descr="https://sun9-15.userapi.com/impg/gR7_kgvndGm061AJ72ydLcVrIOBKfAK7Fsxxrw/0Vrip-rxecg.jpg?size=605x807&amp;quality=95&amp;sign=584fdd71d16a547c77c78d4d99c0456f&amp;c_uniq_tag=I27UxzNhiJyRiwUZYNWvWVQOSqRjawfu2XQ-gek1mT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98129" cy="1731554"/>
          </a:xfrm>
          <a:prstGeom prst="rect">
            <a:avLst/>
          </a:prstGeom>
          <a:noFill/>
        </p:spPr>
      </p:pic>
      <p:pic>
        <p:nvPicPr>
          <p:cNvPr id="3074" name="Picture 2" descr="E:\МО\2023-2024\фото\20240517_102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501008"/>
            <a:ext cx="2052228" cy="2736304"/>
          </a:xfrm>
          <a:prstGeom prst="rect">
            <a:avLst/>
          </a:prstGeom>
          <a:noFill/>
        </p:spPr>
      </p:pic>
      <p:pic>
        <p:nvPicPr>
          <p:cNvPr id="3075" name="Picture 3" descr="E:\МО\2023-2024\фото\20240517_1025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01008"/>
            <a:ext cx="2088232" cy="2784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331640" y="332656"/>
            <a:ext cx="67249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обучающихся в конкурсах</a:t>
            </a:r>
            <a:endParaRPr kumimoji="0" lang="ru-RU" altLang="zh-CN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980728"/>
          <a:ext cx="8439394" cy="2944368"/>
        </p:xfrm>
        <a:graphic>
          <a:graphicData uri="http://schemas.openxmlformats.org/drawingml/2006/table">
            <a:tbl>
              <a:tblPr/>
              <a:tblGrid>
                <a:gridCol w="595193"/>
                <a:gridCol w="3624063"/>
                <a:gridCol w="1829416"/>
                <a:gridCol w="239072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Мероприятие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Патриотический фестиваль «МЫ ВМЕСТЕ»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место, ДПИ (Мальчики)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Фестиваль народного творчества «Родные кружева»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Сертификат, ДПИ (мальчика)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место, ДПИ (девочки)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«Таланты без границ»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место, ДПИ Сертификат, ДПИ (девочки)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«Таланты без границ»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Зональный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ДПИ (мальчики)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«Весенняя капель»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ДПИ (мальчики)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 2 место ДПИ (девочки)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место, вокал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место, чтение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3" name="Picture 1" descr="C:\Users\User\Downloads\20240605_17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43808" y="2996952"/>
            <a:ext cx="627534" cy="836712"/>
          </a:xfrm>
          <a:prstGeom prst="rect">
            <a:avLst/>
          </a:prstGeom>
          <a:noFill/>
        </p:spPr>
      </p:pic>
      <p:pic>
        <p:nvPicPr>
          <p:cNvPr id="8" name="Рисунок 7" descr="https://sun9-79.userapi.com/impg/mhUa1c7Fx-tsPlR51W7-ByqY7BnRKtL4FClVEg/euDTS_vTTSo.jpg?size=605x807&amp;quality=95&amp;sign=99e35b1e048692f8027e90f7cf98fdbb&amp;c_uniq_tag=D6L4xv-r0TwTdOnwOkB51X_Dm5VCRrfnH3oLX5qOrhM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495800"/>
            <a:ext cx="17709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67.userapi.com/impg/i_UnX-a7cDq1ap74HOS1wvDVL1zXqAItDuJjxg/SCW56SRzgPU.jpg?size=810x1080&amp;quality=95&amp;sign=17ade8f13afbc98008d0f03f1d81041d&amp;type=album"/>
          <p:cNvPicPr/>
          <p:nvPr/>
        </p:nvPicPr>
        <p:blipFill>
          <a:blip r:embed="rId4" cstate="print"/>
          <a:srcRect t="35486" r="-8441"/>
          <a:stretch>
            <a:fillRect/>
          </a:stretch>
        </p:blipFill>
        <p:spPr bwMode="auto">
          <a:xfrm>
            <a:off x="6372200" y="3977993"/>
            <a:ext cx="2771800" cy="288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МО\2023-2024\фото\20240427_104337.jpg"/>
          <p:cNvPicPr>
            <a:picLocks noChangeAspect="1" noChangeArrowheads="1"/>
          </p:cNvPicPr>
          <p:nvPr/>
        </p:nvPicPr>
        <p:blipFill>
          <a:blip r:embed="rId5" cstate="print"/>
          <a:srcRect t="25956" b="14397"/>
          <a:stretch>
            <a:fillRect/>
          </a:stretch>
        </p:blipFill>
        <p:spPr bwMode="auto">
          <a:xfrm rot="10800000">
            <a:off x="0" y="4769768"/>
            <a:ext cx="4668013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88640"/>
            <a:ext cx="6462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МАОУ «Гимназия №1» г. Канска прошел Зональный фестиваль народного творчества «Родные кружева»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Тема фестиваля: «Дружба народов: искусство представителей разных национальностей» к 30-летию Гимназии №1. Фестиваль по доброй традиции проводится с целью преумножения и дальнейшего развития культурного наследия как средства объединения разных народов, сохранение их культурной самобытности, приобщения молодого поколения к истокам национальной культуры как средству духовного и нравственного единения общества.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Номинация «Декоративно-прикладное искусство»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место- «Дружная семейка» (Титов Александр,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Фирулин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Ренат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Карпов Сергей, Карпов Владимир Николаевич,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Фирулин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Ренат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Русланович, МБОУ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Браженская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СОШ»,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 место- «Интерьерные корзинки», «Кукольный театр»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Горюшинская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Ксения, Кабак Дарья МБОУ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Браженская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СОШ».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sun9-62.userapi.com/impg/wnhey0uyBPb_3lV9Yqvm_WSHOnKefonoOSx9UQ/ZSmfALQ2AmM.jpg?size=427x604&amp;quality=95&amp;sign=8a4574dda71eec6b108fec3310e9461b&amp;c_uniq_tag=6ttPaMqHCT4GTIfkOvsDqVvBCxXnbOc8dKhC5_SvT6s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284984"/>
            <a:ext cx="2376264" cy="3361274"/>
          </a:xfrm>
          <a:prstGeom prst="rect">
            <a:avLst/>
          </a:prstGeom>
          <a:noFill/>
        </p:spPr>
      </p:pic>
      <p:pic>
        <p:nvPicPr>
          <p:cNvPr id="34820" name="Picture 4" descr="https://sun9-42.userapi.com/impg/n0v77nHy6HKjohR6xR1RAkUz1rbsVVsniGE7kg/s4tHTZL0g4w.jpg?size=427x604&amp;quality=95&amp;sign=0adc6144fb45c0c3f03d51088a724ac1&amp;c_uniq_tag=GXlLC7x6j-41EpRzfX2iUByTv2JYBP0_1ZIyFIzHcT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284984"/>
            <a:ext cx="2341690" cy="3312368"/>
          </a:xfrm>
          <a:prstGeom prst="rect">
            <a:avLst/>
          </a:prstGeom>
          <a:noFill/>
        </p:spPr>
      </p:pic>
      <p:pic>
        <p:nvPicPr>
          <p:cNvPr id="6" name="Picture 6" descr="https://sun9-63.userapi.com/impg/hrZrYKX5VQ2uUnYdYTy9MgFzWj9X7iKq2SulZA/vq5VM_paOw8.jpg?size=427x604&amp;quality=95&amp;sign=3a9d3e650cc5b16dcae15a0a331dec4a&amp;c_uniq_tag=IbR5JPtrUwGsOK6ot0L5VfJtFt6KfpNZ5IBYps0jgb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55776" cy="3476229"/>
          </a:xfrm>
          <a:prstGeom prst="rect">
            <a:avLst/>
          </a:prstGeom>
          <a:noFill/>
        </p:spPr>
      </p:pic>
      <p:pic>
        <p:nvPicPr>
          <p:cNvPr id="5122" name="Picture 2" descr="https://sun9-26.userapi.com/impg/-5mf77usb5ZWImvysLjelxcDWBd3AK7Ottf-7Q/BRRzH-EAGz4.jpg?size=427x604&amp;quality=95&amp;sign=8a24e4fe3cf2052b8568fe267770c466&amp;c_uniq_tag=rlF-odJlcYBSJ8dYoNFdtYOKZEGZ8YTuki4tx0Ppzu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2627784" cy="3592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260648"/>
            <a:ext cx="3344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«Таланты без границ»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sun9-22.userapi.com/impg/kXiJMM-dYELiQQayZOoQuMC-wCwrIu1W457V9Q/vwHmELBsCk4.jpg?size=604x453&amp;quality=95&amp;sign=d13ed9623acf717478e63315d74aa99d&amp;c_uniq_tag=1uBncC8cq7Pyj19rWrfhLpp_RDix7z_E6W6kDj81tpg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456956" cy="3342718"/>
          </a:xfrm>
          <a:prstGeom prst="rect">
            <a:avLst/>
          </a:prstGeom>
          <a:noFill/>
        </p:spPr>
      </p:pic>
      <p:pic>
        <p:nvPicPr>
          <p:cNvPr id="35844" name="Picture 4" descr="https://sun9-79.userapi.com/impg/KXEoCQe9UgWjUWvT0u0Q3z_76DIByxQT1sMvWQ/bQy0svam4rg.jpg?size=445x604&amp;quality=95&amp;sign=2b04ae843d673a7d66140ceccce6a326&amp;c_uniq_tag=-Aw6NRsoMDCUFmdpRGCPhg1699U1vqaVpYR7Ewwzak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238625" cy="5753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31640" y="332656"/>
            <a:ext cx="67249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обучающихся в конкурсах</a:t>
            </a:r>
            <a:endParaRPr kumimoji="0" lang="ru-RU" altLang="zh-CN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1528" y="908720"/>
            <a:ext cx="2196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«Зимние забавы»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sun9-53.userapi.com/impg/v0qAOuHkGZR4q78je1woMc_bhcn0HgIxQGGqag/SJR1exdLbKQ.jpg?size=807x604&amp;quality=95&amp;sign=786c3e3a412e257b85a81befdbe8df47&amp;c_uniq_tag=gFvfJD1_4aaNu5UJTxIELKXNIf4Czwkkk43MODVLu7w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078163" cy="2303855"/>
          </a:xfrm>
          <a:prstGeom prst="rect">
            <a:avLst/>
          </a:prstGeom>
          <a:noFill/>
        </p:spPr>
      </p:pic>
      <p:pic>
        <p:nvPicPr>
          <p:cNvPr id="29700" name="Picture 4" descr="https://sun9-13.userapi.com/impg/KI5iy8DMC_GGAkcx4yv4Mhs4l8QpsA2nExruxA/PHC0v8W7WOY.jpg?size=807x604&amp;quality=95&amp;sign=656f9d7cfd69c0fbf4908277183bec06&amp;c_uniq_tag=-wwLRQFlU3sPHEZSu5D_HZPVAdCB15Y1rojChImMZuI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726235" cy="2788905"/>
          </a:xfrm>
          <a:prstGeom prst="rect">
            <a:avLst/>
          </a:prstGeom>
          <a:noFill/>
        </p:spPr>
      </p:pic>
      <p:pic>
        <p:nvPicPr>
          <p:cNvPr id="29702" name="Picture 6" descr="https://sun9-78.userapi.com/impg/AbDLYePt9J4wmST6fxH5mef1DjfwhP0MCQDllA/uFg_XY7sRV0.jpg?size=807x604&amp;quality=95&amp;sign=cd797bd955a261a91504f01b862da663&amp;c_uniq_tag=LIktub2Z0qn99TG32seMdrTOu_WTVGBtiAdKYJ65GDo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3501008"/>
            <a:ext cx="4050779" cy="3031810"/>
          </a:xfrm>
          <a:prstGeom prst="rect">
            <a:avLst/>
          </a:prstGeom>
          <a:noFill/>
        </p:spPr>
      </p:pic>
      <p:pic>
        <p:nvPicPr>
          <p:cNvPr id="29704" name="Picture 8" descr="https://sun9-46.userapi.com/impg/_Xv4-zX71HH_8ptCTEpqVcToDhnxdnyK7udcNA/SEpueo9opas.jpg?size=807x604&amp;quality=95&amp;sign=f20c9b825014676333f83e158082912f&amp;c_uniq_tag=ZD8t1_PrsiwBYhvJcUWgOvpP40JOUrWWAuMWvvbG8gs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230778"/>
            <a:ext cx="3510211" cy="2627222"/>
          </a:xfrm>
          <a:prstGeom prst="rect">
            <a:avLst/>
          </a:prstGeom>
          <a:noFill/>
        </p:spPr>
      </p:pic>
      <p:pic>
        <p:nvPicPr>
          <p:cNvPr id="29706" name="Picture 10" descr="https://sun9-43.userapi.com/impg/03b9kzXdO0-bIyJkFhrpmvZdaR_5vAjH6OMtKA/n_E-zr-6PLA.jpg?size=807x604&amp;quality=95&amp;sign=19f3cae308728e1498f9d75ac94fb924&amp;c_uniq_tag=u8isXFwtNT5BUQ5Uox2KoQl5yOcsfZPgZ2zxwYFsKFM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941168"/>
            <a:ext cx="3582219" cy="2681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386</TotalTime>
  <Words>1164</Words>
  <Application>Microsoft Office PowerPoint</Application>
  <PresentationFormat>Экран (4:3)</PresentationFormat>
  <Paragraphs>217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Злата</cp:lastModifiedBy>
  <cp:revision>59</cp:revision>
  <dcterms:created xsi:type="dcterms:W3CDTF">2024-06-05T06:05:29Z</dcterms:created>
  <dcterms:modified xsi:type="dcterms:W3CDTF">2024-06-06T14:31:24Z</dcterms:modified>
</cp:coreProperties>
</file>